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6" d="100"/>
          <a:sy n="76" d="100"/>
        </p:scale>
        <p:origin x="-87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957B887-EA66-4651-AD33-C46D94E4F9A9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48BC48-04E1-408F-8D6C-F22546359D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about.com/foodpreservation/How-to-Dehydrate-Food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Dehydration of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Chapter 26</a:t>
            </a:r>
          </a:p>
          <a:p>
            <a:r>
              <a:rPr lang="en-US" sz="2400" dirty="0" smtClean="0"/>
              <a:t>Eric Chase</a:t>
            </a:r>
          </a:p>
          <a:p>
            <a:r>
              <a:rPr lang="en-US" sz="2400" dirty="0" smtClean="0"/>
              <a:t>Jen Hoffman</a:t>
            </a:r>
          </a:p>
          <a:p>
            <a:r>
              <a:rPr lang="en-US" sz="2400" dirty="0" smtClean="0"/>
              <a:t>Nicole </a:t>
            </a:r>
            <a:r>
              <a:rPr lang="en-US" sz="2400" dirty="0" err="1" smtClean="0"/>
              <a:t>Herdzik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92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 drying is an effective  way of dehydration</a:t>
            </a:r>
          </a:p>
          <a:p>
            <a:r>
              <a:rPr lang="en-US" dirty="0" smtClean="0"/>
              <a:t>Room drying is another way to </a:t>
            </a:r>
          </a:p>
          <a:p>
            <a:pPr marL="68580" indent="0">
              <a:buNone/>
            </a:pPr>
            <a:r>
              <a:rPr lang="en-US" dirty="0" smtClean="0"/>
              <a:t>    dehydrate foods</a:t>
            </a:r>
          </a:p>
          <a:p>
            <a:r>
              <a:rPr lang="en-US" dirty="0" smtClean="0"/>
              <a:t>Oven drying is also an option</a:t>
            </a:r>
          </a:p>
          <a:p>
            <a:r>
              <a:rPr lang="en-US" dirty="0" smtClean="0"/>
              <a:t>Dehydrators are a relatively new invention that is now the safest and most effective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286">
            <a:off x="6466329" y="2454180"/>
            <a:ext cx="2145497" cy="185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4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Dehydration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06190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Dehydrofreezing is a method used by food processing industries.</a:t>
            </a:r>
          </a:p>
          <a:p>
            <a:r>
              <a:rPr lang="en-US" dirty="0" smtClean="0"/>
              <a:t>It is a combination of partial drying and freezing</a:t>
            </a:r>
          </a:p>
          <a:p>
            <a:r>
              <a:rPr lang="en-US" dirty="0" smtClean="0"/>
              <a:t>Food has the same moisture content, but does not mold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36701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Dried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7567107" cy="24769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Stored foods must have the right moisture content</a:t>
            </a:r>
          </a:p>
          <a:p>
            <a:r>
              <a:rPr lang="en-US" dirty="0" smtClean="0"/>
              <a:t>Food must be contained in jars, heavy plastic bags, or cans</a:t>
            </a:r>
          </a:p>
          <a:p>
            <a:r>
              <a:rPr lang="en-US" dirty="0" smtClean="0"/>
              <a:t>Best stored at room temperature </a:t>
            </a:r>
          </a:p>
          <a:p>
            <a:r>
              <a:rPr lang="en-US" dirty="0" smtClean="0"/>
              <a:t>Dried food needs to be checked periodically for mold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5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204908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Rehydration is replacing water that was previously removed</a:t>
            </a:r>
          </a:p>
          <a:p>
            <a:r>
              <a:rPr lang="en-US" dirty="0" smtClean="0"/>
              <a:t>Also called </a:t>
            </a:r>
            <a:r>
              <a:rPr lang="en-US" b="1" dirty="0" smtClean="0"/>
              <a:t>reconstitution </a:t>
            </a:r>
          </a:p>
          <a:p>
            <a:r>
              <a:rPr lang="en-US" dirty="0" smtClean="0"/>
              <a:t>Bring water to a boil, then remove the water from the head and place dried fruit inside for five to ten minutes</a:t>
            </a:r>
          </a:p>
          <a:p>
            <a:r>
              <a:rPr lang="en-US" dirty="0" smtClean="0"/>
              <a:t>Place fruit in a steamer over boiling water for three to fie minutes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196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Vegetables take longer than fruit</a:t>
            </a:r>
          </a:p>
          <a:p>
            <a:r>
              <a:rPr lang="en-US" dirty="0" smtClean="0"/>
              <a:t>Soaking times vary with each vegetable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32" y="3886200"/>
            <a:ext cx="2305050" cy="175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381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video.about.com/foodpreservation/How-to-Dehydrate-Food.htm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40188" cy="834081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1096962"/>
            <a:ext cx="4040188" cy="51514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List benefits of dehydrated foods</a:t>
            </a:r>
          </a:p>
          <a:p>
            <a:r>
              <a:rPr lang="en-US" dirty="0" smtClean="0"/>
              <a:t>Describe the role of air temperature and circulation in dehydration</a:t>
            </a:r>
          </a:p>
          <a:p>
            <a:r>
              <a:rPr lang="en-US" dirty="0" smtClean="0"/>
              <a:t>Compare different methods of dehydration</a:t>
            </a:r>
          </a:p>
          <a:p>
            <a:r>
              <a:rPr lang="en-US" dirty="0" smtClean="0"/>
              <a:t>Explain how pretreating foods improves dehydration</a:t>
            </a:r>
          </a:p>
          <a:p>
            <a:r>
              <a:rPr lang="en-US" dirty="0" smtClean="0"/>
              <a:t>Demonstrate how to store dried foods</a:t>
            </a:r>
          </a:p>
          <a:p>
            <a:r>
              <a:rPr lang="en-US" dirty="0" smtClean="0"/>
              <a:t>Compare different methods of rehydrating foods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8600"/>
            <a:ext cx="4041775" cy="834081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096962"/>
            <a:ext cx="4041775" cy="5151438"/>
          </a:xfrm>
        </p:spPr>
        <p:txBody>
          <a:bodyPr/>
          <a:lstStyle/>
          <a:p>
            <a:r>
              <a:rPr lang="en-US" dirty="0" smtClean="0"/>
              <a:t>Caseharden</a:t>
            </a:r>
          </a:p>
          <a:p>
            <a:r>
              <a:rPr lang="en-US" dirty="0" smtClean="0"/>
              <a:t>Dehydrator</a:t>
            </a:r>
          </a:p>
          <a:p>
            <a:r>
              <a:rPr lang="en-US" dirty="0" smtClean="0"/>
              <a:t>Dehydrofreezing</a:t>
            </a:r>
          </a:p>
          <a:p>
            <a:r>
              <a:rPr lang="en-US" dirty="0" smtClean="0"/>
              <a:t>Rehydration</a:t>
            </a:r>
          </a:p>
          <a:p>
            <a:r>
              <a:rPr lang="en-US" dirty="0" smtClean="0"/>
              <a:t>Steam blanching</a:t>
            </a:r>
          </a:p>
          <a:p>
            <a:r>
              <a:rPr lang="en-US" dirty="0" err="1" smtClean="0"/>
              <a:t>Sulfiting</a:t>
            </a:r>
            <a:endParaRPr lang="en-US" dirty="0" smtClean="0"/>
          </a:p>
          <a:p>
            <a:r>
              <a:rPr lang="en-US" dirty="0" smtClean="0"/>
              <a:t>Sulfuring</a:t>
            </a:r>
          </a:p>
          <a:p>
            <a:r>
              <a:rPr lang="en-US" dirty="0" smtClean="0"/>
              <a:t>Syrup blanching</a:t>
            </a:r>
          </a:p>
        </p:txBody>
      </p:sp>
    </p:spTree>
    <p:extLst>
      <p:ext uri="{BB962C8B-B14F-4D97-AF65-F5344CB8AC3E}">
        <p14:creationId xmlns:p14="http://schemas.microsoft.com/office/powerpoint/2010/main" val="13331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storage</a:t>
            </a:r>
          </a:p>
          <a:p>
            <a:pPr lvl="1"/>
            <a:r>
              <a:rPr lang="en-US" dirty="0" smtClean="0"/>
              <a:t>Drying foods preserves food without for longer storage</a:t>
            </a:r>
          </a:p>
          <a:p>
            <a:r>
              <a:rPr lang="en-US" dirty="0" smtClean="0"/>
              <a:t>Smaller size and weight</a:t>
            </a:r>
          </a:p>
          <a:p>
            <a:pPr lvl="1"/>
            <a:r>
              <a:rPr lang="en-US" dirty="0" smtClean="0"/>
              <a:t>Drying decreases weight and bulk</a:t>
            </a:r>
          </a:p>
          <a:p>
            <a:r>
              <a:rPr lang="en-US" dirty="0" smtClean="0"/>
              <a:t>Convenience</a:t>
            </a:r>
          </a:p>
          <a:p>
            <a:pPr lvl="1"/>
            <a:r>
              <a:rPr lang="en-US" dirty="0" smtClean="0"/>
              <a:t>Time savers</a:t>
            </a:r>
          </a:p>
          <a:p>
            <a:pPr lvl="1"/>
            <a:r>
              <a:rPr lang="en-US" dirty="0" smtClean="0"/>
              <a:t>Can be prepared in a fraction </a:t>
            </a:r>
          </a:p>
        </p:txBody>
      </p:sp>
    </p:spTree>
    <p:extLst>
      <p:ext uri="{BB962C8B-B14F-4D97-AF65-F5344CB8AC3E}">
        <p14:creationId xmlns:p14="http://schemas.microsoft.com/office/powerpoint/2010/main" val="12454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Sun drying is the oldest method of dehydration</a:t>
            </a:r>
          </a:p>
          <a:p>
            <a:r>
              <a:rPr lang="en-US" dirty="0" smtClean="0"/>
              <a:t>the first mechanical food drying was in 1795</a:t>
            </a:r>
          </a:p>
          <a:p>
            <a:r>
              <a:rPr lang="en-US" dirty="0" smtClean="0"/>
              <a:t>Large scale dehydration began to preserve food for armies in World War I</a:t>
            </a:r>
          </a:p>
          <a:p>
            <a:r>
              <a:rPr lang="en-US" dirty="0" smtClean="0"/>
              <a:t>Typical home methods </a:t>
            </a:r>
          </a:p>
          <a:p>
            <a:pPr lvl="1"/>
            <a:r>
              <a:rPr lang="en-US" dirty="0" smtClean="0"/>
              <a:t>The oven</a:t>
            </a:r>
          </a:p>
          <a:p>
            <a:pPr lvl="1"/>
            <a:r>
              <a:rPr lang="en-US" dirty="0" smtClean="0"/>
              <a:t>The sun</a:t>
            </a:r>
          </a:p>
          <a:p>
            <a:pPr lvl="1"/>
            <a:r>
              <a:rPr lang="en-US" dirty="0" smtClean="0"/>
              <a:t>Special dehydration appliance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150">
            <a:off x="5810895" y="4037684"/>
            <a:ext cx="28575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519108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Temperature </a:t>
            </a:r>
            <a:r>
              <a:rPr lang="en-US" dirty="0" smtClean="0"/>
              <a:t>and </a:t>
            </a:r>
            <a:r>
              <a:rPr lang="en-US" dirty="0"/>
              <a:t>air must be monitored to avoid bacteria growth &amp; </a:t>
            </a:r>
            <a:r>
              <a:rPr lang="en-US" dirty="0" smtClean="0"/>
              <a:t>spoilage</a:t>
            </a:r>
          </a:p>
          <a:p>
            <a:r>
              <a:rPr lang="en-US" dirty="0" smtClean="0"/>
              <a:t>If food is dried too slowly, bacteria have time to multiply and cause spoilage</a:t>
            </a:r>
            <a:endParaRPr lang="en-US" dirty="0"/>
          </a:p>
          <a:p>
            <a:r>
              <a:rPr lang="en-US" dirty="0"/>
              <a:t>Temperatures too high = </a:t>
            </a:r>
            <a:r>
              <a:rPr lang="en-US" b="1" dirty="0"/>
              <a:t>caseharden </a:t>
            </a:r>
          </a:p>
          <a:p>
            <a:pPr lvl="1"/>
            <a:r>
              <a:rPr lang="en-US" dirty="0"/>
              <a:t>Cook the outside of food and food forms hard outer layer trapping </a:t>
            </a:r>
            <a:r>
              <a:rPr lang="en-US" dirty="0" smtClean="0"/>
              <a:t>moisture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81" y="304800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foods are sliced into thin pieces to speed the drying process </a:t>
            </a:r>
          </a:p>
          <a:p>
            <a:r>
              <a:rPr lang="en-US" dirty="0" smtClean="0"/>
              <a:t>Fruits that are dried whole such as grapes, are poked with holes to allow moisture to escape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ulfiting</a:t>
            </a:r>
            <a:r>
              <a:rPr lang="en-US" dirty="0" smtClean="0"/>
              <a:t>, sulfuring, blanching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88" y="3965507"/>
            <a:ext cx="1815695" cy="242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6670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food is soaked in a solution of water and sodium metabisulfite</a:t>
            </a:r>
            <a:r>
              <a:rPr lang="en-US" dirty="0"/>
              <a:t> </a:t>
            </a:r>
            <a:r>
              <a:rPr lang="en-US" dirty="0" smtClean="0"/>
              <a:t>or sodium bisulfide = </a:t>
            </a:r>
            <a:r>
              <a:rPr lang="en-US" b="1" dirty="0" err="1" smtClean="0"/>
              <a:t>sulfiting</a:t>
            </a:r>
            <a:endParaRPr lang="en-US" b="1" dirty="0" smtClean="0"/>
          </a:p>
          <a:p>
            <a:r>
              <a:rPr lang="en-US" dirty="0" smtClean="0"/>
              <a:t>Maximum of 30 minutes to soak or food can become mushy</a:t>
            </a:r>
          </a:p>
          <a:p>
            <a:r>
              <a:rPr lang="en-US" dirty="0" smtClean="0"/>
              <a:t>Disadvantage is extends drying times 15-20% due to water the food absorbs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3200"/>
            <a:ext cx="2873899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421430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Food placed on large trays that are stacked together and covered; burning sulfur that contain sulfur dioxide gas = </a:t>
            </a:r>
            <a:r>
              <a:rPr lang="en-US" b="1" dirty="0"/>
              <a:t>sulfuring</a:t>
            </a:r>
          </a:p>
          <a:p>
            <a:r>
              <a:rPr lang="en-US" dirty="0"/>
              <a:t>Method used by most commercial fruit dryers</a:t>
            </a:r>
          </a:p>
          <a:p>
            <a:r>
              <a:rPr lang="en-US" dirty="0"/>
              <a:t>Takes 1-4 hours; food is dried outdoors either by sunlight or in a dryer to help decrease fumes</a:t>
            </a:r>
          </a:p>
          <a:p>
            <a:r>
              <a:rPr lang="en-US" dirty="0"/>
              <a:t>Food maintains original shape and color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095828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12870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Food placed in a perforated basket over boiling water and blanched by steam = </a:t>
            </a:r>
            <a:r>
              <a:rPr lang="en-US" b="1" dirty="0" smtClean="0"/>
              <a:t>steam blanching </a:t>
            </a:r>
          </a:p>
          <a:p>
            <a:r>
              <a:rPr lang="en-US" dirty="0" smtClean="0"/>
              <a:t>Shortens the time needed for drying by relaxing the tissue walls for moisture to escape </a:t>
            </a:r>
          </a:p>
          <a:p>
            <a:r>
              <a:rPr lang="en-US" dirty="0" smtClean="0"/>
              <a:t>Less water is added to food, drying time is shorter and vitamins and minerals are lost</a:t>
            </a:r>
          </a:p>
          <a:p>
            <a:r>
              <a:rPr lang="en-US" dirty="0" smtClean="0"/>
              <a:t>Commonly used for vegetables </a:t>
            </a:r>
          </a:p>
          <a:p>
            <a:r>
              <a:rPr lang="en-US" dirty="0" smtClean="0"/>
              <a:t>Cut fruit soaked in hot solution of sugar, corn syrup, water and then dried = </a:t>
            </a:r>
            <a:r>
              <a:rPr lang="en-US" b="1" dirty="0" smtClean="0"/>
              <a:t>syrup blanching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7180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</TotalTime>
  <Words>564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The Dehydration of Food</vt:lpstr>
      <vt:lpstr>PowerPoint Presentation</vt:lpstr>
      <vt:lpstr>Benefits of Dehydration</vt:lpstr>
      <vt:lpstr>Dehydration in History</vt:lpstr>
      <vt:lpstr>Principles of dehydration</vt:lpstr>
      <vt:lpstr>Preparation of dehydration</vt:lpstr>
      <vt:lpstr>Pretreatment</vt:lpstr>
      <vt:lpstr>Pretreatment </vt:lpstr>
      <vt:lpstr>Pretreatment</vt:lpstr>
      <vt:lpstr>Methods of Dehydration</vt:lpstr>
      <vt:lpstr>Methods of Dehydration </vt:lpstr>
      <vt:lpstr>Storing Dried Foods</vt:lpstr>
      <vt:lpstr>Rehydration</vt:lpstr>
      <vt:lpstr>Rehydration</vt:lpstr>
      <vt:lpstr>video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Dehydration of Food</dc:title>
  <dc:creator>Nicole Herdzik</dc:creator>
  <cp:lastModifiedBy>ERICSSON, DENISE</cp:lastModifiedBy>
  <cp:revision>20</cp:revision>
  <dcterms:created xsi:type="dcterms:W3CDTF">2014-02-21T14:17:42Z</dcterms:created>
  <dcterms:modified xsi:type="dcterms:W3CDTF">2014-02-24T15:19:42Z</dcterms:modified>
</cp:coreProperties>
</file>